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B0EE"/>
    <a:srgbClr val="FAF0A4"/>
    <a:srgbClr val="F4D4F6"/>
    <a:srgbClr val="F2CCF4"/>
    <a:srgbClr val="00FF00"/>
    <a:srgbClr val="FF0066"/>
    <a:srgbClr val="F5D4A9"/>
    <a:srgbClr val="AAF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F5BA210-DA20-739D-C522-5091B13F18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18E970A-22B9-0B84-E7C6-6F1C23B64A1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28683E49-8BCF-BF0A-F1CF-DC3C132A96E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3CFDA1F3-CD0D-AC79-016B-DFF405F2A69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64E260AE-23F6-DBB1-16D9-69E1B2D4C8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8C709C11-C8AF-C447-F570-6ABF3DAEC5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4326B-F476-442E-96A3-A491D8EA9BC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1FC5A6-07D1-0DA0-EA86-4A326805DA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50D08B-79E9-4466-B666-4AF7DDF80DDF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9E424D9-3DB9-0C69-A7E2-69E2D32BD0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6C26ABB-4991-ED13-C911-D68339764E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A258CD-0EF1-C28D-D3C9-6C966DD809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8AC52-34AC-4BD6-909D-884C0F79FA04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445F0662-FF0E-3CAC-7446-F9ACDF5123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9C65446-BBD9-E554-DFD8-3C163CB860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5C69227-10CD-32AC-6CC9-E77C8C15F2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AEF42-44F4-43F2-B14D-B9E4788497B2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B985443-BC60-4C47-A849-D5CD53030F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E6373F2-2864-445E-8E85-CC02668AA8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3685627-491D-408B-B0D9-C43779C823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D5FA8-3671-4769-8639-1B1B88E93D5A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BB101046-CA7B-02B4-4BF0-380BC98B59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2560C95-0205-862B-7832-8EFBE02DA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E4EDEF1-5EA7-3333-7FAD-87B56E8BED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84D01-B5AF-439D-BAC9-91188A856148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09902646-8445-02AB-817C-54935CEB33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B0C945C-261A-162B-C379-7E9D340077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8FD0C5-6081-05AE-0BBE-16D617F249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09E57-A235-4F43-ACB6-C888C0F69498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7D904505-1208-96FF-010D-E3A85A56E5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43B5D17-E31A-4F8C-8E8C-7DEB58692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A349977-E68A-A9B6-326D-FF70E177D5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FD5A5-62A1-494C-A5CB-31D2A96F060E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9647CB7-0DD9-D232-F066-282747B047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02EA8BF-0EDC-4315-FAA2-25E9E16D82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C8D99B9-8839-D036-E539-81A5693025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5375A-FBF8-43F6-8C6D-4600E44187D9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82CDD2F-3F0E-CDB2-AE0C-56F0365C9B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0470520-3887-254D-5967-605CA60C1B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23AB8B-5984-0E66-DBD8-E5E145EDCD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D9BFA-F22C-4E39-A0B3-62ED82F54511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A80AF92-F8C3-9704-B5B4-F37E17C108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C182F17-0449-6A0A-1502-F23769AF4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6F42AF1-45D3-3F9F-369F-E0AD9949ED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81CC7-A19B-4646-8E74-E980D5CFD05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8E14BA51-C622-564C-76BB-4B8F7FA4DC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DE538DB-FBC8-2847-F57E-5B9D97CD5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2CCDFFF-237E-5F4C-CC9A-0B87104B5E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11663-2945-4B19-A2A1-FC2EDBB6CDB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B78C95B-4ABF-B64C-1E6B-C6F859A7D1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CB5D13C-F7C1-01EE-CCAB-BD2B2B8BC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F21ADE-4E56-F867-009C-2F6CFCF7BD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F8D18-621F-4236-8694-249C9FCC41E3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FBBAB992-0F5B-CCB0-54F3-A4B8C95807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C723EF1-4F2D-40F3-DE7B-47D7D02F9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982CC4-B0F8-0027-25BF-7D6A062038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D7F9C1-1A8B-4A42-8A30-7848EBAD555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7E5B6168-A348-B83E-2A4D-7E03DF13F3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0A50D41-D25E-B37C-9043-317BAEA711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315402-6FA7-028C-309F-5C0907B6C5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981AA-5215-44D3-8F01-099076FA35B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ABB33CAF-9C11-E70A-0561-5E9B7AAED1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27FDBD0-0ABA-A8DF-7005-74EA5A3DD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0A78EE-DEE5-DF70-48D2-3035FABEA5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1EE62E-8B45-4140-B3CE-ADDD50126D3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7B5329A3-44A1-FB82-B5AB-60C189482B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C72E4EB-D1B3-5257-CAC8-B6DDBE69D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886185-A04B-4BD0-D586-74766A91A2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150D18-9B81-4FBB-9FAF-A58D10AD4C67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9EA7CD9B-638D-F4AC-50DD-E3621BA0B0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73352F2-056E-4EDE-D862-FC39C31BB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A86F718-F273-863F-12C6-8D2A67F29B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D3459-8062-44EB-A3E4-9BF28E912C85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3AC5F506-0B89-1FEF-57E9-DAFB214595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FF7E877-2ECD-5BA8-6E0B-38AADB0D5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1400-A6FB-2E68-D7CA-43B98E203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7147DB-304B-7AE0-370B-17777D618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7B2F-1EF2-CD96-8E93-209168BC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12909-AEAF-1CDA-5C11-CB305C5E6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A5B2F-5EF0-498E-48D8-61031C44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2160F-2F24-4E3B-B889-B63747FC5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62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5F3F8-4E2F-64E6-A4CD-79818CC8E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29B87-D19F-E697-205A-8E62E417C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6A77E-9D4A-C1E3-AE13-93E1E3F52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CB178-995A-E047-4404-859707982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887EC-E890-DEF5-1926-F64E750F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8BF94-42F6-44D4-8352-F4F00EBFCC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10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C7D689-D89D-DC6E-CB29-0E8311B4C9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A03A12-3399-E159-C099-327E30B3D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55ECA-6FC4-A71A-5CAE-44049D58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3A615-493F-B36B-CD00-573EF0DC4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6CD10-71F4-265D-4101-AB2F6FEF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89105-1432-4479-83AD-B0DBEA5709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766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64A74-050F-FE72-D9E2-91DC120B1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4B8A4-A8F5-E1BA-19FF-8B594AFB6FA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6B467-D093-4127-E844-46E154B3B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9CE6-3313-5F62-8432-F293DAF921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23FEEF-8635-0C12-24D4-41504D70B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D7608-DCF7-E4AB-ADA8-16F507149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4BA986B-9D11-410F-A6BE-4E2A902DE1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72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F8333-20CD-4204-AF23-4EC5D0481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61281-642A-AFE8-94CA-E256EBE3E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FC194-4876-007D-FE9F-D2EC5F374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60D58-FCF1-4D94-651E-7631D321E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A23CF-AA43-B8B8-00E0-CB8E65C34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9E195-20FD-4846-859B-3D6774F73C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436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F675F-C51F-EBE0-F579-03DFF3CB4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3ED01-4DF5-E85A-995C-6E8759936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B5F30-D91C-8BEB-0700-091725A90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64B8-8FB9-6E81-773D-A970D2CB1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5CB6D-7688-BFD7-9E7D-9FF922972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E20EB-7994-4402-A728-46976F61AE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04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2C421-9CD0-FE9F-F33E-00C66E707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BC8A5-D9AF-F7D8-9040-33B16A066B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48C3E-41D3-13CF-9A1F-9D01F92E0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D57EB-2678-2AC5-158D-E98D789A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443A7-D89B-F70C-2755-E56A8C07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D8B4E-C890-FE5F-C44C-B154D798C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7EC17-8AD4-41DB-8133-B8A749926A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1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F013-BC17-99D0-10A3-75021A518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1FB7F-E6B6-DB12-CCC8-31197540C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64B75C-1BB6-8B5D-AF79-99E0D2903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B978BF-71CC-64B7-0817-6B0DF4512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57021C-D431-9BEC-1B39-E10D64A139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07C9FF-9FA2-9BEE-D668-234D2AD1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44FBB4-4ABA-E125-EB1D-39489AC7E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7EFC86-69C3-A05B-ABD5-3AD5BDA03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8AD78-D937-463D-93DB-A296CEE956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35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5EE20-6545-F6FB-76DF-03C332E68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3D9820-3CC5-4C97-6E70-9967E75B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673A77-EF1C-491F-B1B4-7BCB4D16E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D5264-82EA-62A5-A05A-B6684E1A9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62E4E-8359-49FE-A42D-015E8C5E6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29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2EBE30-3A28-9951-7152-059A17D9C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0817CE-853A-A4F3-1C25-10FAA8D37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CBD974-4124-0F8A-CF43-8D24694A3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7EEB7-1EBD-44BE-8D0E-30596347BF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47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775B-1183-0EDE-BDC3-F90D00E53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24018-D09F-F61D-F683-12D40189F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DE625-FDDF-A54A-0304-AD5717899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7B2DB-6A97-8B8F-8B5D-C4D112D07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1A2AF-5B6D-8293-CFFF-79954EDB5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972A7-A62D-209C-220F-32EC0013A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68F42-7929-4C85-96B4-FD419A93D7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5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43F77-9BB2-854D-5A95-8EC0BDB2F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47EFB1-7DB2-5FDC-84B7-9511F3B43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6E5A2-2266-FD91-DA95-3FB625607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D6971-DFBE-940D-AACE-AFEFA0848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D29E6D-A56B-5781-1791-EBE61ABA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E57E4-90D8-3C08-6590-6780B1C5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AFF5F-0EC2-4447-9219-D1FA82B8AD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06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09CC68-778B-0E53-34A5-7DD35E367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8DBF04-31D1-B6DF-8DE3-5388FEECC8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9B38C5E-7F07-7EA6-EFC1-9CA0ED0D8D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F7A226E-4DB6-F8DD-4A87-C40B5FE740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C9F21B0-E285-156A-D635-4E97CE62EE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78B950-DFD6-48CA-8D32-FF96057C03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495C27-FB70-2D10-3AEA-E7F0D0E934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/>
              <a:t>Directly and inversely proportional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68F90F9-A5E1-1202-26D4-37B489270A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Use with student whiteboards, or paper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Objective- a mini lesson on writing equations based on definitions that use the words directly and inversely proportional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4E13B75-EE2D-FE64-7A10-1D0BCE871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  <a:solidFill>
            <a:srgbClr val="F5D4A9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altLang="en-US" sz="6000">
                <a:latin typeface="Wingdings" panose="05000000000000000000" pitchFamily="2" charset="2"/>
              </a:rPr>
              <a:t>J</a:t>
            </a:r>
            <a:r>
              <a:rPr lang="en-US" altLang="en-US" sz="6000"/>
              <a:t>is directly proportional to the , </a:t>
            </a:r>
            <a:r>
              <a:rPr lang="en-US" altLang="en-US" sz="6000">
                <a:latin typeface="Wingdings" panose="05000000000000000000" pitchFamily="2" charset="2"/>
              </a:rPr>
              <a:t>X</a:t>
            </a:r>
            <a:r>
              <a:rPr lang="en-US" altLang="en-US" sz="6000"/>
              <a:t> directly proportional to the </a:t>
            </a:r>
            <a:r>
              <a:rPr lang="en-US" altLang="en-US" sz="6000">
                <a:latin typeface="Wingdings" panose="05000000000000000000" pitchFamily="2" charset="2"/>
              </a:rPr>
              <a:t>L</a:t>
            </a:r>
            <a:r>
              <a:rPr lang="en-US" altLang="en-US" sz="6000"/>
              <a:t> and inversely proportional to the</a:t>
            </a:r>
            <a:r>
              <a:rPr lang="en-US" altLang="en-US" sz="6000">
                <a:latin typeface="Wingdings" panose="05000000000000000000" pitchFamily="2" charset="2"/>
              </a:rPr>
              <a:t>N</a:t>
            </a:r>
            <a:r>
              <a:rPr lang="en-US" altLang="en-US" sz="6000"/>
              <a:t> 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97E5EDDA-D63D-D77D-F7AC-7BEA7ECCB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48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#5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76690040-7548-3409-0CFE-14705360F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9600"/>
              <a:t> ANSWERS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0C11DD2-4BEA-0860-7C5C-2C76C8EB1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altLang="en-US" sz="4800" b="1">
                <a:solidFill>
                  <a:srgbClr val="FF3300"/>
                </a:solidFill>
              </a:rPr>
              <a:t>weight(w)</a:t>
            </a:r>
            <a:r>
              <a:rPr lang="en-US" altLang="en-US" sz="4800"/>
              <a:t> is directly proportional to </a:t>
            </a:r>
            <a:r>
              <a:rPr lang="en-US" altLang="en-US" sz="4800" b="1">
                <a:solidFill>
                  <a:srgbClr val="FF3300"/>
                </a:solidFill>
              </a:rPr>
              <a:t>mass(m)</a:t>
            </a:r>
            <a:r>
              <a:rPr lang="en-US" altLang="en-US" sz="4800"/>
              <a:t> and directly proportional to acceleration due to </a:t>
            </a:r>
            <a:r>
              <a:rPr lang="en-US" altLang="en-US" sz="4800" b="1">
                <a:solidFill>
                  <a:srgbClr val="FF3300"/>
                </a:solidFill>
              </a:rPr>
              <a:t>gravity(g)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0999A477-550E-04D0-2BD7-FC6D81F95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48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#1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14D799D3-176B-0885-C66A-9E44E6376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953000"/>
            <a:ext cx="3352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000">
                <a:solidFill>
                  <a:srgbClr val="FF3300"/>
                </a:solidFill>
              </a:rPr>
              <a:t>w=mg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BF51306-9965-5976-A551-8BA2125E5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  <a:solidFill>
            <a:srgbClr val="FAF0A4"/>
          </a:solidFill>
        </p:spPr>
        <p:txBody>
          <a:bodyPr/>
          <a:lstStyle/>
          <a:p>
            <a:pPr algn="ctr"/>
            <a:endParaRPr lang="en-US" altLang="en-US" sz="4800"/>
          </a:p>
          <a:p>
            <a:pPr algn="ctr"/>
            <a:r>
              <a:rPr lang="en-US" altLang="en-US" sz="4800">
                <a:solidFill>
                  <a:srgbClr val="FF3300"/>
                </a:solidFill>
              </a:rPr>
              <a:t>Pressure(P)</a:t>
            </a:r>
            <a:r>
              <a:rPr lang="en-US" altLang="en-US" sz="4800"/>
              <a:t> is directly proportional to the </a:t>
            </a:r>
            <a:r>
              <a:rPr lang="en-US" altLang="en-US" sz="4800">
                <a:solidFill>
                  <a:srgbClr val="FF3300"/>
                </a:solidFill>
              </a:rPr>
              <a:t>Force(F)</a:t>
            </a:r>
            <a:r>
              <a:rPr lang="en-US" altLang="en-US" sz="4800"/>
              <a:t>and inversely proportional to the </a:t>
            </a:r>
            <a:r>
              <a:rPr lang="en-US" altLang="en-US" sz="4800">
                <a:solidFill>
                  <a:srgbClr val="FF3300"/>
                </a:solidFill>
              </a:rPr>
              <a:t>area(A)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C3FF0C17-AC06-55DA-40D1-AAFC6EBBF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48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#2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E9581857-E919-7985-A110-E8960B778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953000"/>
            <a:ext cx="3352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000">
                <a:solidFill>
                  <a:srgbClr val="FF3300"/>
                </a:solidFill>
              </a:rPr>
              <a:t>P=F/A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C5E9B2B-879B-FA91-6303-AA8EDAB518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  <a:solidFill>
            <a:srgbClr val="F2CCF4"/>
          </a:solidFill>
        </p:spPr>
        <p:txBody>
          <a:bodyPr/>
          <a:lstStyle/>
          <a:p>
            <a:pPr algn="ctr"/>
            <a:endParaRPr lang="en-US" altLang="en-US" sz="4800"/>
          </a:p>
          <a:p>
            <a:pPr algn="ctr"/>
            <a:r>
              <a:rPr lang="en-US" altLang="en-US" sz="4800">
                <a:solidFill>
                  <a:srgbClr val="FF3300"/>
                </a:solidFill>
              </a:rPr>
              <a:t>Frequency(f)</a:t>
            </a:r>
            <a:r>
              <a:rPr lang="en-US" altLang="en-US" sz="4800"/>
              <a:t> is inversely proportional to the </a:t>
            </a:r>
            <a:r>
              <a:rPr lang="en-US" altLang="en-US" sz="4800">
                <a:solidFill>
                  <a:srgbClr val="FF3300"/>
                </a:solidFill>
              </a:rPr>
              <a:t>time(t)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F96C45CE-DF4E-DC41-B1B2-91896A4E1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48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#3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8F3E3271-EB17-16BF-2731-E5E3305D2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962400"/>
            <a:ext cx="3352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000">
                <a:solidFill>
                  <a:srgbClr val="FF3300"/>
                </a:solidFill>
              </a:rPr>
              <a:t>f=1/t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7FA9A02-3A3B-3D26-308A-9384C766F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  <a:solidFill>
            <a:srgbClr val="AAFDA1"/>
          </a:solidFill>
        </p:spPr>
        <p:txBody>
          <a:bodyPr/>
          <a:lstStyle/>
          <a:p>
            <a:pPr algn="ctr"/>
            <a:r>
              <a:rPr lang="en-US" altLang="en-US" sz="4800" b="1">
                <a:solidFill>
                  <a:srgbClr val="FF3300"/>
                </a:solidFill>
              </a:rPr>
              <a:t>Acceleration(a)</a:t>
            </a:r>
            <a:r>
              <a:rPr lang="en-US" altLang="en-US" sz="4800"/>
              <a:t>  is directly proportional to the </a:t>
            </a:r>
            <a:r>
              <a:rPr lang="en-US" altLang="en-US" sz="4800" b="1">
                <a:solidFill>
                  <a:srgbClr val="FF3300"/>
                </a:solidFill>
              </a:rPr>
              <a:t>Force(F)</a:t>
            </a:r>
            <a:r>
              <a:rPr lang="en-US" altLang="en-US" sz="4800"/>
              <a:t> and inversely proportional to the </a:t>
            </a:r>
            <a:r>
              <a:rPr lang="en-US" altLang="en-US" sz="4800" b="1">
                <a:solidFill>
                  <a:srgbClr val="FF3300"/>
                </a:solidFill>
              </a:rPr>
              <a:t>mass(m)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11F7137B-E9F8-E158-371E-49FC15097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48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#4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A4280483-9676-8F9B-E014-23A72DD80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800600"/>
            <a:ext cx="3352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000">
                <a:solidFill>
                  <a:srgbClr val="FF3300"/>
                </a:solidFill>
              </a:rPr>
              <a:t>a=F/m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1249301-1127-1A0F-0486-478F97317B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562600"/>
          </a:xfrm>
          <a:solidFill>
            <a:srgbClr val="F5D4A9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altLang="en-US" sz="6000">
                <a:solidFill>
                  <a:srgbClr val="FF3300"/>
                </a:solidFill>
                <a:latin typeface="Wingdings" panose="05000000000000000000" pitchFamily="2" charset="2"/>
              </a:rPr>
              <a:t>J</a:t>
            </a:r>
            <a:r>
              <a:rPr lang="en-US" altLang="en-US" sz="6000"/>
              <a:t>is directly proportional to the , </a:t>
            </a:r>
            <a:r>
              <a:rPr lang="en-US" altLang="en-US" sz="6000">
                <a:solidFill>
                  <a:srgbClr val="FF3300"/>
                </a:solidFill>
                <a:latin typeface="Wingdings" panose="05000000000000000000" pitchFamily="2" charset="2"/>
              </a:rPr>
              <a:t>X</a:t>
            </a:r>
            <a:r>
              <a:rPr lang="en-US" altLang="en-US" sz="6000"/>
              <a:t> directly proportional to the </a:t>
            </a:r>
            <a:r>
              <a:rPr lang="en-US" altLang="en-US" sz="6000">
                <a:solidFill>
                  <a:srgbClr val="FF3300"/>
                </a:solidFill>
                <a:latin typeface="Wingdings" panose="05000000000000000000" pitchFamily="2" charset="2"/>
              </a:rPr>
              <a:t>L</a:t>
            </a:r>
            <a:r>
              <a:rPr lang="en-US" altLang="en-US" sz="6000"/>
              <a:t> and inversely proportional to the</a:t>
            </a:r>
            <a:r>
              <a:rPr lang="en-US" altLang="en-US" sz="6000">
                <a:solidFill>
                  <a:srgbClr val="FF3300"/>
                </a:solidFill>
                <a:latin typeface="Wingdings" panose="05000000000000000000" pitchFamily="2" charset="2"/>
              </a:rPr>
              <a:t>N</a:t>
            </a:r>
            <a:r>
              <a:rPr lang="en-US" altLang="en-US" sz="6000"/>
              <a:t> 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E6042F2E-E606-F61E-9EC6-FA547DDAC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48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#5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F02DE138-7AE4-DE02-BF11-A2D9BF342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953000"/>
            <a:ext cx="464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400">
                <a:solidFill>
                  <a:srgbClr val="FF3300"/>
                </a:solidFill>
                <a:latin typeface="Wingdings" panose="05000000000000000000" pitchFamily="2" charset="2"/>
              </a:rPr>
              <a:t>J</a:t>
            </a:r>
            <a:r>
              <a:rPr lang="en-US" altLang="en-US" sz="8000">
                <a:solidFill>
                  <a:srgbClr val="FF3300"/>
                </a:solidFill>
              </a:rPr>
              <a:t> = (</a:t>
            </a:r>
            <a:r>
              <a:rPr lang="en-US" altLang="en-US" sz="5400">
                <a:solidFill>
                  <a:srgbClr val="FF3300"/>
                </a:solidFill>
                <a:latin typeface="Wingdings" panose="05000000000000000000" pitchFamily="2" charset="2"/>
              </a:rPr>
              <a:t>X</a:t>
            </a:r>
            <a:r>
              <a:rPr lang="en-US" altLang="en-US" sz="4000">
                <a:solidFill>
                  <a:srgbClr val="FF3300"/>
                </a:solidFill>
                <a:latin typeface="Wingdings" panose="05000000000000000000" pitchFamily="2" charset="2"/>
              </a:rPr>
              <a:t>L</a:t>
            </a:r>
            <a:r>
              <a:rPr lang="en-US" altLang="en-US" sz="8000">
                <a:solidFill>
                  <a:srgbClr val="FF3300"/>
                </a:solidFill>
              </a:rPr>
              <a:t>)</a:t>
            </a:r>
            <a:r>
              <a:rPr lang="en-US" altLang="en-US" sz="5400">
                <a:solidFill>
                  <a:srgbClr val="FF3300"/>
                </a:solidFill>
              </a:rPr>
              <a:t>/</a:t>
            </a:r>
            <a:r>
              <a:rPr lang="en-US" altLang="en-US" sz="4000">
                <a:solidFill>
                  <a:srgbClr val="FF3300"/>
                </a:solidFill>
                <a:latin typeface="Wingdings" panose="05000000000000000000" pitchFamily="2" charset="2"/>
              </a:rPr>
              <a:t>N</a:t>
            </a:r>
            <a:r>
              <a:rPr lang="en-US" altLang="en-US" sz="8000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64125AF0-1BB1-33AC-1740-8C5919613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" name="Object 4">
            <a:extLst>
              <a:ext uri="{FF2B5EF4-FFF2-40B4-BE49-F238E27FC236}">
                <a16:creationId xmlns:a16="http://schemas.microsoft.com/office/drawing/2014/main" id="{0AA68E30-9AD3-5B81-6AF1-2AFFEF04424A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2514600" y="831850"/>
          <a:ext cx="3962400" cy="361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1640" imgH="393480" progId="Equation.3">
                  <p:embed/>
                </p:oleObj>
              </mc:Choice>
              <mc:Fallback>
                <p:oleObj name="Equation" r:id="rId3" imgW="4316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831850"/>
                        <a:ext cx="3962400" cy="361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7">
            <a:extLst>
              <a:ext uri="{FF2B5EF4-FFF2-40B4-BE49-F238E27FC236}">
                <a16:creationId xmlns:a16="http://schemas.microsoft.com/office/drawing/2014/main" id="{3075BA02-2ABE-73B1-1198-6475688E6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0066"/>
                </a:solidFill>
              </a:rPr>
              <a:t>A is </a:t>
            </a:r>
            <a:r>
              <a:rPr lang="en-US" altLang="en-US" sz="3200" b="1" u="sng">
                <a:solidFill>
                  <a:srgbClr val="FF0066"/>
                </a:solidFill>
              </a:rPr>
              <a:t>directly proportional</a:t>
            </a:r>
            <a:r>
              <a:rPr lang="en-US" altLang="en-US" sz="3200">
                <a:solidFill>
                  <a:srgbClr val="FF0066"/>
                </a:solidFill>
              </a:rPr>
              <a:t> to B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39FB4900-BE3C-8250-2F47-C0FBE8F30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9436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</a:rPr>
              <a:t>A is </a:t>
            </a:r>
            <a:r>
              <a:rPr lang="en-US" altLang="en-US" sz="3200" b="1" u="sng">
                <a:solidFill>
                  <a:srgbClr val="0000FF"/>
                </a:solidFill>
              </a:rPr>
              <a:t>inveresly proportional</a:t>
            </a:r>
            <a:r>
              <a:rPr lang="en-US" altLang="en-US" sz="3200">
                <a:solidFill>
                  <a:srgbClr val="0000FF"/>
                </a:solidFill>
              </a:rPr>
              <a:t> to C</a:t>
            </a:r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58EC6BDF-C3C4-11D4-AEA8-98C82C544C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1600200"/>
            <a:ext cx="1828800" cy="5334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A902BB10-858C-2EEE-EDD7-AE84CF3FB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124200"/>
            <a:ext cx="1600200" cy="533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4">
            <a:extLst>
              <a:ext uri="{FF2B5EF4-FFF2-40B4-BE49-F238E27FC236}">
                <a16:creationId xmlns:a16="http://schemas.microsoft.com/office/drawing/2014/main" id="{CAB62477-F971-3BA2-95A3-22785DF15CA3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524000" y="1828800"/>
          <a:ext cx="60198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07960" imgH="203040" progId="Equation.3">
                  <p:embed/>
                </p:oleObj>
              </mc:Choice>
              <mc:Fallback>
                <p:oleObj name="Equation" r:id="rId3" imgW="5079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28800"/>
                        <a:ext cx="6019800" cy="240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>
            <a:extLst>
              <a:ext uri="{FF2B5EF4-FFF2-40B4-BE49-F238E27FC236}">
                <a16:creationId xmlns:a16="http://schemas.microsoft.com/office/drawing/2014/main" id="{18E38CA5-6601-F768-D8C7-4F8CA6576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800080"/>
                </a:solidFill>
              </a:rPr>
              <a:t>A is </a:t>
            </a:r>
            <a:r>
              <a:rPr lang="en-US" altLang="en-US" sz="3200" b="1" u="sng">
                <a:solidFill>
                  <a:srgbClr val="800080"/>
                </a:solidFill>
              </a:rPr>
              <a:t>directly proportional</a:t>
            </a:r>
            <a:r>
              <a:rPr lang="en-US" altLang="en-US" sz="3200">
                <a:solidFill>
                  <a:srgbClr val="800080"/>
                </a:solidFill>
              </a:rPr>
              <a:t> to B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08B687E1-2F64-230F-6045-F38A983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9436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3300"/>
                </a:solidFill>
              </a:rPr>
              <a:t>A is </a:t>
            </a:r>
            <a:r>
              <a:rPr lang="en-US" altLang="en-US" sz="3200" b="1" u="sng">
                <a:solidFill>
                  <a:srgbClr val="FF3300"/>
                </a:solidFill>
              </a:rPr>
              <a:t>directly proportional</a:t>
            </a:r>
            <a:r>
              <a:rPr lang="en-US" altLang="en-US" sz="3200">
                <a:solidFill>
                  <a:srgbClr val="FF3300"/>
                </a:solidFill>
              </a:rPr>
              <a:t> to C</a:t>
            </a:r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48059E19-7B11-9AE9-D363-2C43ECE381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2514600"/>
            <a:ext cx="2362200" cy="762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31" name="Group 11">
            <a:extLst>
              <a:ext uri="{FF2B5EF4-FFF2-40B4-BE49-F238E27FC236}">
                <a16:creationId xmlns:a16="http://schemas.microsoft.com/office/drawing/2014/main" id="{F1CAE4F5-0248-A933-9614-DF9E2FC103C7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1752600"/>
            <a:ext cx="3352800" cy="533400"/>
            <a:chOff x="1872" y="1104"/>
            <a:chExt cx="2112" cy="336"/>
          </a:xfrm>
        </p:grpSpPr>
        <p:sp>
          <p:nvSpPr>
            <p:cNvPr id="5129" name="Line 9">
              <a:extLst>
                <a:ext uri="{FF2B5EF4-FFF2-40B4-BE49-F238E27FC236}">
                  <a16:creationId xmlns:a16="http://schemas.microsoft.com/office/drawing/2014/main" id="{9147361A-D0B9-0A8D-573E-DF6585A644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1104"/>
              <a:ext cx="1680" cy="336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Line 10">
              <a:extLst>
                <a:ext uri="{FF2B5EF4-FFF2-40B4-BE49-F238E27FC236}">
                  <a16:creationId xmlns:a16="http://schemas.microsoft.com/office/drawing/2014/main" id="{EB824F0E-C62A-2B62-1F8E-5D4979E2C9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1152"/>
              <a:ext cx="480" cy="28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6C61AD4F-A7A0-5AA6-6902-AFDC4EB72EF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In the equation </a:t>
            </a:r>
          </a:p>
        </p:txBody>
      </p:sp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40B3174B-78A4-9A56-D6E0-982A6825A299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2286000" y="1295400"/>
          <a:ext cx="4495800" cy="331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160" imgH="393480" progId="Equation.3">
                  <p:embed/>
                </p:oleObj>
              </mc:Choice>
              <mc:Fallback>
                <p:oleObj name="Equation" r:id="rId3" imgW="5331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95400"/>
                        <a:ext cx="4495800" cy="331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>
            <a:extLst>
              <a:ext uri="{FF2B5EF4-FFF2-40B4-BE49-F238E27FC236}">
                <a16:creationId xmlns:a16="http://schemas.microsoft.com/office/drawing/2014/main" id="{6214D336-BD03-F782-B957-79C855630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A is </a:t>
            </a:r>
            <a:r>
              <a:rPr lang="en-US" altLang="en-US" sz="3200" b="1" u="sng">
                <a:solidFill>
                  <a:srgbClr val="FF0000"/>
                </a:solidFill>
              </a:rPr>
              <a:t>inveresly proportional</a:t>
            </a:r>
            <a:r>
              <a:rPr lang="en-US" altLang="en-US" sz="3200">
                <a:solidFill>
                  <a:srgbClr val="FF0000"/>
                </a:solidFill>
              </a:rPr>
              <a:t> to B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B2119560-F673-25E3-3C3B-B4A59035D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9436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CC00"/>
                </a:solidFill>
              </a:rPr>
              <a:t>A is </a:t>
            </a:r>
            <a:r>
              <a:rPr lang="en-US" altLang="en-US" sz="3200" b="1" u="sng">
                <a:solidFill>
                  <a:srgbClr val="00CC00"/>
                </a:solidFill>
              </a:rPr>
              <a:t>inveresly proportional</a:t>
            </a:r>
            <a:r>
              <a:rPr lang="en-US" altLang="en-US" sz="3200">
                <a:solidFill>
                  <a:srgbClr val="00CC00"/>
                </a:solidFill>
              </a:rPr>
              <a:t> to C</a:t>
            </a:r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0C0EADB9-90A2-ABC0-098C-37CC739EF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667000"/>
            <a:ext cx="2819400" cy="5334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07A2E1D3-13B1-BF4F-D181-AF38F13AF8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819400"/>
            <a:ext cx="1905000" cy="838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6311DD-3557-5E46-86B0-924E56101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8B20DC0-3E35-2AF2-F391-64036D680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/>
              <a:t>On your whiteboards- practice writing the equations according to the definitions provided.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CF028B1C-1D5A-0033-60C7-E234E0AFE7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altLang="en-US" sz="4800"/>
              <a:t>weight(w) is directly proportional to mass(m) and directly proportional to acceleration due to gravity(g)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1DC1EA51-0090-6D37-4630-8724052AB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48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#1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BED7289-07E9-D866-61BF-63BE77D78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  <a:solidFill>
            <a:srgbClr val="FAF0A4"/>
          </a:solidFill>
        </p:spPr>
        <p:txBody>
          <a:bodyPr/>
          <a:lstStyle/>
          <a:p>
            <a:pPr algn="ctr"/>
            <a:endParaRPr lang="en-US" altLang="en-US" sz="4800"/>
          </a:p>
          <a:p>
            <a:pPr algn="ctr"/>
            <a:r>
              <a:rPr lang="en-US" altLang="en-US" sz="4800"/>
              <a:t>Pressure(P) is directly proportional to the Force(F)and inversely proportional to the area(A)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C20AF900-6E81-71D5-6977-CB11B8277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48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#2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7E22AF9-8BE8-80E0-5DE3-DB07B130D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  <a:solidFill>
            <a:srgbClr val="F4D4F6"/>
          </a:solidFill>
        </p:spPr>
        <p:txBody>
          <a:bodyPr/>
          <a:lstStyle/>
          <a:p>
            <a:pPr algn="ctr"/>
            <a:endParaRPr lang="en-US" altLang="en-US" sz="4800"/>
          </a:p>
          <a:p>
            <a:pPr algn="ctr"/>
            <a:r>
              <a:rPr lang="en-US" altLang="en-US" sz="4800"/>
              <a:t>Frequency(f) is inversely proportional to the time(t)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30579F3-F258-ADDF-E009-AB471ACCC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48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#3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7E32890-E13B-E9F5-793B-937F142FF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  <a:solidFill>
            <a:srgbClr val="AAFDA1"/>
          </a:solidFill>
        </p:spPr>
        <p:txBody>
          <a:bodyPr/>
          <a:lstStyle/>
          <a:p>
            <a:pPr algn="ctr"/>
            <a:r>
              <a:rPr lang="en-US" altLang="en-US" sz="4800"/>
              <a:t>Acceleration(a)  is directly proportional to the Force(F) and inversely proportional to the mass(m)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FDBF2307-3767-B939-E33B-1CDD11EFF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48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#4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390</Words>
  <Application>Microsoft Office PowerPoint</Application>
  <PresentationFormat>On-screen Show (4:3)</PresentationFormat>
  <Paragraphs>65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Wingdings</vt:lpstr>
      <vt:lpstr>Default Design</vt:lpstr>
      <vt:lpstr>Microsoft Equation 3.0</vt:lpstr>
      <vt:lpstr>Directly and inversely proportional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Warren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Directly and inversely proportional</dc:title>
  <dc:creator>administrator</dc:creator>
  <cp:lastModifiedBy>Nayan GRIFFITHS</cp:lastModifiedBy>
  <cp:revision>8</cp:revision>
  <dcterms:created xsi:type="dcterms:W3CDTF">2009-01-16T15:42:34Z</dcterms:created>
  <dcterms:modified xsi:type="dcterms:W3CDTF">2023-03-24T13:34:43Z</dcterms:modified>
</cp:coreProperties>
</file>